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4" r:id="rId2"/>
  </p:sldMasterIdLst>
  <p:notesMasterIdLst>
    <p:notesMasterId r:id="rId18"/>
  </p:notesMasterIdLst>
  <p:handoutMasterIdLst>
    <p:handoutMasterId r:id="rId19"/>
  </p:handoutMasterIdLst>
  <p:sldIdLst>
    <p:sldId id="328" r:id="rId3"/>
    <p:sldId id="329" r:id="rId4"/>
    <p:sldId id="291" r:id="rId5"/>
    <p:sldId id="303" r:id="rId6"/>
    <p:sldId id="308" r:id="rId7"/>
    <p:sldId id="309" r:id="rId8"/>
    <p:sldId id="310" r:id="rId9"/>
    <p:sldId id="311" r:id="rId10"/>
    <p:sldId id="313" r:id="rId11"/>
    <p:sldId id="332" r:id="rId12"/>
    <p:sldId id="301" r:id="rId13"/>
    <p:sldId id="322" r:id="rId14"/>
    <p:sldId id="327" r:id="rId15"/>
    <p:sldId id="330" r:id="rId16"/>
    <p:sldId id="331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663"/>
    <a:srgbClr val="757679"/>
    <a:srgbClr val="70AD47"/>
    <a:srgbClr val="B7E3CC"/>
    <a:srgbClr val="B3D5C3"/>
    <a:srgbClr val="F9F9F9"/>
    <a:srgbClr val="636467"/>
    <a:srgbClr val="00A278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97" autoAdjust="0"/>
    <p:restoredTop sz="77191" autoAdjust="0"/>
  </p:normalViewPr>
  <p:slideViewPr>
    <p:cSldViewPr snapToGrid="0">
      <p:cViewPr varScale="1">
        <p:scale>
          <a:sx n="66" d="100"/>
          <a:sy n="66" d="100"/>
        </p:scale>
        <p:origin x="298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8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53589F-87AB-4DE6-94C6-12EDDACE6C7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581BD4-E1DC-41DD-946D-015FCC3E5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654770-1B2D-43AA-88A8-F63828C67704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F0612B-0BAB-4073-8849-AF35BD9039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6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612B-0BAB-4073-8849-AF35BD90395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13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612B-0BAB-4073-8849-AF35BD90395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36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612B-0BAB-4073-8849-AF35BD90395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696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2016 as the agency planned a 2015 update to the base year,</a:t>
            </a:r>
            <a:r>
              <a:rPr lang="en-US" baseline="0" dirty="0"/>
              <a:t> staff wanted to stand up a tour-based 2015 and compare it to a four-step version of the same year. We had the software to do just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612B-0BAB-4073-8849-AF35BD90395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81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the usual reasons.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612B-0BAB-4073-8849-AF35BD90395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30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 and money costs for</a:t>
            </a:r>
            <a:r>
              <a:rPr lang="en-US" baseline="0" dirty="0"/>
              <a:t> ABM were prohibitive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612B-0BAB-4073-8849-AF35BD90395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44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PTV software provided a “bridge”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612B-0BAB-4073-8849-AF35BD90395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56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Keeping the baby and the bath water.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612B-0BAB-4073-8849-AF35BD90395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44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612B-0BAB-4073-8849-AF35BD90395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17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612B-0BAB-4073-8849-AF35BD90395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39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612B-0BAB-4073-8849-AF35BD90395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523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916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86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900114" y="892234"/>
            <a:ext cx="10515600" cy="3286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1600" b="0" i="1" dirty="0"/>
              <a:t>Presentation for 17</a:t>
            </a:r>
            <a:r>
              <a:rPr lang="en-US" sz="1600" b="0" i="1" baseline="30000" dirty="0"/>
              <a:t>th</a:t>
            </a:r>
            <a:r>
              <a:rPr lang="en-US" sz="1600" b="0" i="1" dirty="0"/>
              <a:t> TRB Planning Applications Conference</a:t>
            </a:r>
            <a:r>
              <a:rPr lang="en-US" sz="1600" b="0" i="1" baseline="0" dirty="0"/>
              <a:t> </a:t>
            </a:r>
            <a:endParaRPr lang="en-US" sz="1600" b="0" i="1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00114" y="3706807"/>
            <a:ext cx="10515600" cy="3286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2400" b="0" dirty="0"/>
              <a:t>A Tale of Two PPACG Models 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00114" y="4333276"/>
            <a:ext cx="10515600" cy="3286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1400" b="0" i="0" dirty="0"/>
              <a:t>Presented by: Mary R. Lupa | Maureen Paz de Araujo</a:t>
            </a:r>
          </a:p>
          <a:p>
            <a:r>
              <a:rPr lang="en-US" sz="1400" b="0" i="0" dirty="0"/>
              <a:t>June 5, 2019</a:t>
            </a:r>
          </a:p>
          <a:p>
            <a:pPr algn="l"/>
            <a:r>
              <a:rPr lang="en-US" sz="1400" b="0" i="0" dirty="0"/>
              <a:t>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43" y="2487656"/>
            <a:ext cx="10830471" cy="534458"/>
          </a:xfrm>
          <a:noFill/>
          <a:ln w="3175">
            <a:solidFill>
              <a:schemeClr val="bg1"/>
            </a:solidFill>
            <a:prstDash val="sysDash"/>
          </a:ln>
        </p:spPr>
        <p:txBody>
          <a:bodyPr>
            <a:normAutofit/>
          </a:bodyPr>
          <a:lstStyle>
            <a:lvl1pPr algn="r"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 Comparison of Legacy Four-Step Model to New Tour-Based Model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4" y="606518"/>
            <a:ext cx="2124460" cy="56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55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94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962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320801"/>
            <a:ext cx="10515600" cy="0"/>
          </a:xfrm>
          <a:prstGeom prst="line">
            <a:avLst/>
          </a:prstGeom>
          <a:ln w="19050">
            <a:solidFill>
              <a:srgbClr val="008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69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696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320801"/>
            <a:ext cx="10515600" cy="0"/>
          </a:xfrm>
          <a:prstGeom prst="line">
            <a:avLst/>
          </a:prstGeom>
          <a:ln w="19050">
            <a:solidFill>
              <a:srgbClr val="008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69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838200" y="1320801"/>
            <a:ext cx="10515600" cy="0"/>
          </a:xfrm>
          <a:prstGeom prst="line">
            <a:avLst/>
          </a:prstGeom>
          <a:ln w="19050">
            <a:solidFill>
              <a:srgbClr val="008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25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87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989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7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755" y="6330405"/>
            <a:ext cx="908980" cy="305539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38199" y="6355829"/>
            <a:ext cx="77484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cap="all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A tale of two Models: Comparison of PPACG legacy trips-based model &amp; NEW Tour-Based Model </a:t>
            </a:r>
            <a:endParaRPr lang="en-US" sz="1050" cap="all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720" y="6330405"/>
            <a:ext cx="640080" cy="30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86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70" r:id="rId5"/>
    <p:sldLayoutId id="214748367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8663"/>
        </a:buClr>
        <a:buSzPct val="85000"/>
        <a:buFont typeface="Wingdings 2" panose="05020102010507070707" pitchFamily="18" charset="2"/>
        <a:buChar char="®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50000"/>
            <a:lumOff val="50000"/>
          </a:schemeClr>
        </a:buClr>
        <a:buSzPct val="9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8663"/>
        </a:buClr>
        <a:buSzPct val="95000"/>
        <a:buFont typeface="Wingdings 2" panose="05020102010507070707" pitchFamily="18" charset="2"/>
        <a:buChar char="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0792" y="2059273"/>
            <a:ext cx="10730415" cy="534458"/>
          </a:xfrm>
        </p:spPr>
        <p:txBody>
          <a:bodyPr>
            <a:normAutofit/>
          </a:bodyPr>
          <a:lstStyle/>
          <a:p>
            <a:r>
              <a:rPr lang="en-US" dirty="0"/>
              <a:t>A Comparison of Updated Four-Step Model to New Tour-Based Model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5128591"/>
            <a:ext cx="12192000" cy="17294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650" y="6077217"/>
            <a:ext cx="1188720" cy="37305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025" y="6077217"/>
            <a:ext cx="822960" cy="3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88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Tour-Based Model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5743"/>
            <a:ext cx="10515600" cy="4351338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  <a:buFont typeface="Wingdings 2" panose="05020102010507070707" pitchFamily="18" charset="2"/>
              <a:buChar char=""/>
              <a:tabLst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Person Types </a:t>
            </a:r>
            <a:r>
              <a:rPr lang="en-US" dirty="0"/>
              <a:t>– 8 types: Non-worker, senior, 3 students levels 3 worker income levels.</a:t>
            </a:r>
          </a:p>
          <a:p>
            <a:pPr lvl="0">
              <a:spcAft>
                <a:spcPts val="1200"/>
              </a:spcAft>
              <a:buFont typeface="Wingdings 2" panose="05020102010507070707" pitchFamily="18" charset="2"/>
              <a:buChar char=""/>
              <a:tabLst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Activity Codes </a:t>
            </a:r>
            <a:r>
              <a:rPr lang="en-US" dirty="0"/>
              <a:t>– 5 codes: home, other, school, work and stop (end). Activities are classified as home or non-home. </a:t>
            </a:r>
          </a:p>
          <a:p>
            <a:pPr>
              <a:spcAft>
                <a:spcPts val="1200"/>
              </a:spcAft>
              <a:buFont typeface="Wingdings 2" panose="05020102010507070707" pitchFamily="18" charset="2"/>
              <a:buChar char=""/>
              <a:tabLst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Tour types </a:t>
            </a:r>
            <a:r>
              <a:rPr lang="en-US" dirty="0"/>
              <a:t>– 29 skeletal tour type combinations.</a:t>
            </a:r>
          </a:p>
          <a:p>
            <a:pPr>
              <a:spcAft>
                <a:spcPts val="1200"/>
              </a:spcAft>
              <a:buFont typeface="Wingdings 2" panose="05020102010507070707" pitchFamily="18" charset="2"/>
              <a:buChar char="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Time periods</a:t>
            </a:r>
            <a:r>
              <a:rPr lang="en-US" b="1" dirty="0">
                <a:solidFill>
                  <a:srgbClr val="636467"/>
                </a:solidFill>
              </a:rPr>
              <a:t> </a:t>
            </a:r>
            <a:r>
              <a:rPr lang="en-US" dirty="0"/>
              <a:t>– 24 one-hour periods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600" i="1" dirty="0"/>
              <a:t>Verification of trip tour rates done against Columbus OH and Phoenix AZ</a:t>
            </a:r>
          </a:p>
        </p:txBody>
      </p:sp>
    </p:spTree>
    <p:extLst>
      <p:ext uri="{BB962C8B-B14F-4D97-AF65-F5344CB8AC3E}">
        <p14:creationId xmlns:p14="http://schemas.microsoft.com/office/powerpoint/2010/main" val="1201248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Four-Step Model Validation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" t="13541" r="2442" b="4004"/>
          <a:stretch/>
        </p:blipFill>
        <p:spPr>
          <a:xfrm>
            <a:off x="560407" y="1480433"/>
            <a:ext cx="8148344" cy="4656197"/>
          </a:xfrm>
          <a:prstGeom prst="rect">
            <a:avLst/>
          </a:prstGeom>
          <a:effectLst>
            <a:outerShdw blurRad="76200" dist="1016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300754" y="1480433"/>
            <a:ext cx="2273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663"/>
                </a:solidFill>
                <a:latin typeface="AvenirNext LT Pro Regular"/>
              </a:rPr>
              <a:t>2015 Validation: R</a:t>
            </a:r>
            <a:r>
              <a:rPr lang="en-US" baseline="30000" dirty="0">
                <a:solidFill>
                  <a:srgbClr val="008663"/>
                </a:solidFill>
                <a:latin typeface="AvenirNext LT Pro Regular"/>
              </a:rPr>
              <a:t>2</a:t>
            </a:r>
            <a:r>
              <a:rPr lang="en-US" dirty="0">
                <a:solidFill>
                  <a:srgbClr val="008663"/>
                </a:solidFill>
                <a:latin typeface="AvenirNext LT Pro Regular"/>
              </a:rPr>
              <a:t>=0.93 </a:t>
            </a:r>
          </a:p>
          <a:p>
            <a:r>
              <a:rPr lang="en-US" dirty="0">
                <a:solidFill>
                  <a:srgbClr val="008663"/>
                </a:solidFill>
                <a:latin typeface="AvenirNext LT Pro Regular"/>
              </a:rPr>
              <a:t>%RMSE=31 </a:t>
            </a:r>
          </a:p>
        </p:txBody>
      </p:sp>
    </p:spTree>
    <p:extLst>
      <p:ext uri="{BB962C8B-B14F-4D97-AF65-F5344CB8AC3E}">
        <p14:creationId xmlns:p14="http://schemas.microsoft.com/office/powerpoint/2010/main" val="3402239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Tour-Based Model – Model Validation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DF58FE-B3E2-4348-8BF3-F65BC8E47912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" t="5361" r="3076" b="4795"/>
          <a:stretch/>
        </p:blipFill>
        <p:spPr>
          <a:xfrm>
            <a:off x="495300" y="1516664"/>
            <a:ext cx="8343900" cy="4572000"/>
          </a:xfrm>
          <a:prstGeom prst="rect">
            <a:avLst/>
          </a:prstGeom>
          <a:effectLst>
            <a:outerShdw blurRad="76200" dist="1016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457509" y="1516664"/>
            <a:ext cx="22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Validation: R</a:t>
            </a:r>
            <a:r>
              <a:rPr lang="en-US" baseline="30000" dirty="0">
                <a:solidFill>
                  <a:srgbClr val="008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8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=0.9; %RMSE=25 </a:t>
            </a:r>
          </a:p>
        </p:txBody>
      </p:sp>
    </p:spTree>
    <p:extLst>
      <p:ext uri="{BB962C8B-B14F-4D97-AF65-F5344CB8AC3E}">
        <p14:creationId xmlns:p14="http://schemas.microsoft.com/office/powerpoint/2010/main" val="1489461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Tour-Based Model – Facts &amp;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cap="all" dirty="0">
                <a:solidFill>
                  <a:srgbClr val="008663"/>
                </a:solidFill>
                <a:latin typeface="Century Gothic" panose="020B0502020202020204" pitchFamily="34" charset="0"/>
              </a:rPr>
              <a:t>How the TOUR-BASED Model Measures UP</a:t>
            </a:r>
          </a:p>
          <a:p>
            <a:pPr lvl="0"/>
            <a:r>
              <a:rPr lang="en-US" dirty="0"/>
              <a:t>Hardware – Standard laptop computer (workstation specifications desirable)</a:t>
            </a:r>
          </a:p>
          <a:p>
            <a:pPr lvl="0"/>
            <a:r>
              <a:rPr lang="en-US" dirty="0"/>
              <a:t>Software – PTV VISUM with tour-based add-on module</a:t>
            </a:r>
          </a:p>
          <a:p>
            <a:r>
              <a:rPr lang="en-US" dirty="0"/>
              <a:t>Run time – shorter than trips-based model, &lt; 3 hours</a:t>
            </a:r>
          </a:p>
          <a:p>
            <a:pPr lvl="0"/>
            <a:r>
              <a:rPr lang="en-US" dirty="0"/>
              <a:t>VISUM version (scenario) size on disk – &lt; 1GB </a:t>
            </a:r>
          </a:p>
          <a:p>
            <a:pPr lvl="0"/>
            <a:r>
              <a:rPr lang="en-US" dirty="0"/>
              <a:t>Development timeframe – beta version three months</a:t>
            </a:r>
          </a:p>
          <a:p>
            <a:pPr lvl="0"/>
            <a:r>
              <a:rPr lang="en-US" dirty="0"/>
              <a:t>Development cost – $210K</a:t>
            </a:r>
          </a:p>
        </p:txBody>
      </p:sp>
    </p:spTree>
    <p:extLst>
      <p:ext uri="{BB962C8B-B14F-4D97-AF65-F5344CB8AC3E}">
        <p14:creationId xmlns:p14="http://schemas.microsoft.com/office/powerpoint/2010/main" val="3360994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PPACG has set the tour-based model as their official model!</a:t>
            </a:r>
          </a:p>
          <a:p>
            <a:pPr lvl="0"/>
            <a:r>
              <a:rPr lang="en-US" dirty="0"/>
              <a:t>Continue collaborative model development &amp; application</a:t>
            </a:r>
          </a:p>
          <a:p>
            <a:pPr lvl="0"/>
            <a:r>
              <a:rPr lang="en-US" dirty="0"/>
              <a:t>Improve truck models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55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8790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441732"/>
            <a:ext cx="10667035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8663"/>
              </a:buClr>
              <a:buSzPct val="85000"/>
              <a:buFont typeface="Wingdings 2" panose="05020102010507070707" pitchFamily="18" charset="2"/>
              <a:buChar char="®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8663"/>
              </a:buClr>
              <a:buSzPct val="95000"/>
              <a:buFont typeface="Wingdings 2" panose="05020102010507070707" pitchFamily="18" charset="2"/>
              <a:buChar char="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What did we do? </a:t>
            </a:r>
          </a:p>
          <a:p>
            <a:r>
              <a:rPr lang="en-US" dirty="0">
                <a:solidFill>
                  <a:prstClr val="black"/>
                </a:solidFill>
              </a:rPr>
              <a:t>Why did we do it?</a:t>
            </a:r>
          </a:p>
          <a:p>
            <a:r>
              <a:rPr lang="en-US" dirty="0">
                <a:solidFill>
                  <a:prstClr val="black"/>
                </a:solidFill>
              </a:rPr>
              <a:t>Why not “go for broke” (full ABM)</a:t>
            </a:r>
          </a:p>
          <a:p>
            <a:r>
              <a:rPr lang="en-US" dirty="0">
                <a:solidFill>
                  <a:prstClr val="black"/>
                </a:solidFill>
              </a:rPr>
              <a:t>What structure was used?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Performance of the 2 models (daily traffic)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Time and dollar cost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2016 Modeling Suite Updates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732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cap="all" dirty="0">
                <a:solidFill>
                  <a:srgbClr val="008663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 DEMAND forecasts (PTV Visum / visem)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Four-Step Travel Model (Updated to 2015 Base Year) PTV</a:t>
            </a:r>
          </a:p>
          <a:p>
            <a:r>
              <a:rPr lang="en-US" dirty="0">
                <a:solidFill>
                  <a:prstClr val="black"/>
                </a:solidFill>
              </a:rPr>
              <a:t>Tour-Based Travel Model (2015 Base Year)</a:t>
            </a:r>
          </a:p>
          <a:p>
            <a:pPr marL="0" lvl="0" indent="0">
              <a:buNone/>
            </a:pPr>
            <a:endParaRPr lang="en-US" sz="1000" cap="all" dirty="0">
              <a:solidFill>
                <a:srgbClr val="008663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3200" cap="all" dirty="0">
                <a:solidFill>
                  <a:srgbClr val="008663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Synthetic population Generation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PopGen2 </a:t>
            </a:r>
            <a:endParaRPr lang="en-US" sz="3200" cap="all" dirty="0">
              <a:solidFill>
                <a:srgbClr val="008663"/>
              </a:solidFill>
              <a:latin typeface="Century Gothic" panose="020B0502020202020204" pitchFamily="34" charset="0"/>
            </a:endParaRPr>
          </a:p>
          <a:p>
            <a:pPr marL="0" lvl="0" indent="0">
              <a:buNone/>
            </a:pPr>
            <a:endParaRPr lang="en-US" sz="1000" cap="all" dirty="0">
              <a:solidFill>
                <a:srgbClr val="008663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3200" cap="all" dirty="0">
                <a:solidFill>
                  <a:srgbClr val="008663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Socioeconomic forecasts </a:t>
            </a:r>
          </a:p>
          <a:p>
            <a:r>
              <a:rPr lang="en-US" dirty="0">
                <a:solidFill>
                  <a:prstClr val="black"/>
                </a:solidFill>
              </a:rPr>
              <a:t>Cloud-Based UrbanSim </a:t>
            </a:r>
            <a:endParaRPr lang="en-US" sz="3200" cap="all" dirty="0">
              <a:solidFill>
                <a:srgbClr val="008663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232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Tour-Based Model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199" y="1673224"/>
            <a:ext cx="10667035" cy="44497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8663"/>
              </a:buClr>
              <a:buSzPct val="85000"/>
              <a:buFont typeface="Wingdings 2" panose="05020102010507070707" pitchFamily="18" charset="2"/>
              <a:buChar char="®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8663"/>
              </a:buClr>
              <a:buSzPct val="95000"/>
              <a:buFont typeface="Wingdings 2" panose="05020102010507070707" pitchFamily="18" charset="2"/>
              <a:buChar char="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sz="3200" cap="all" dirty="0">
                <a:solidFill>
                  <a:srgbClr val="008663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a Tour-Based Model? </a:t>
            </a:r>
          </a:p>
          <a:p>
            <a:pPr marL="0" indent="0">
              <a:buNone/>
            </a:pPr>
            <a:r>
              <a:rPr lang="en-US" dirty="0"/>
              <a:t>PPACG’s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Four-Step Model lacks detail and fidelity </a:t>
            </a:r>
            <a:r>
              <a:rPr lang="en-US" dirty="0"/>
              <a:t>to support planning roles and responsibilities. The current trips-based model:</a:t>
            </a:r>
          </a:p>
          <a:p>
            <a:pPr lvl="0"/>
            <a:r>
              <a:rPr lang="en-US" sz="2400" dirty="0"/>
              <a:t>Does not </a:t>
            </a:r>
            <a:r>
              <a:rPr lang="en-US" sz="2400" b="1" dirty="0">
                <a:solidFill>
                  <a:srgbClr val="636467"/>
                </a:solidFill>
              </a:rPr>
              <a:t>account for trip interdependencies </a:t>
            </a:r>
            <a:r>
              <a:rPr lang="en-US" sz="2400" dirty="0"/>
              <a:t>– models only discrete </a:t>
            </a:r>
            <a:br>
              <a:rPr lang="en-US" sz="2400" dirty="0"/>
            </a:br>
            <a:r>
              <a:rPr lang="en-US" sz="2400" dirty="0"/>
              <a:t>one-way trips</a:t>
            </a:r>
          </a:p>
          <a:p>
            <a:pPr lvl="0"/>
            <a:r>
              <a:rPr lang="en-US" sz="2400" b="1" dirty="0">
                <a:solidFill>
                  <a:srgbClr val="636467"/>
                </a:solidFill>
              </a:rPr>
              <a:t>Lacks detail needed to evaluate travel behavior of individuals </a:t>
            </a:r>
            <a:r>
              <a:rPr lang="en-US" sz="2400" dirty="0"/>
              <a:t>– individuals within households are modeled as groups with homogeneous travel behavior</a:t>
            </a:r>
          </a:p>
          <a:p>
            <a:r>
              <a:rPr lang="en-US" sz="2400" b="1" dirty="0">
                <a:solidFill>
                  <a:srgbClr val="636467"/>
                </a:solidFill>
              </a:rPr>
              <a:t>Is relatively insensitive to time-of-day </a:t>
            </a:r>
            <a:r>
              <a:rPr lang="en-US" sz="2400" dirty="0"/>
              <a:t>– only eight time-of-day slices </a:t>
            </a:r>
            <a:br>
              <a:rPr lang="en-US" sz="2400" dirty="0"/>
            </a:br>
            <a:r>
              <a:rPr lang="en-US" sz="2400" dirty="0"/>
              <a:t>are modeled</a:t>
            </a:r>
          </a:p>
          <a:p>
            <a:r>
              <a:rPr lang="en-US" sz="2400" b="1" dirty="0">
                <a:solidFill>
                  <a:srgbClr val="636467"/>
                </a:solidFill>
              </a:rPr>
              <a:t>Understates the role of accessibility </a:t>
            </a:r>
            <a:r>
              <a:rPr lang="en-US" sz="2400" dirty="0"/>
              <a:t>– doesn’t capture travel decisions made based on accessibility</a:t>
            </a:r>
          </a:p>
        </p:txBody>
      </p:sp>
    </p:spTree>
    <p:extLst>
      <p:ext uri="{BB962C8B-B14F-4D97-AF65-F5344CB8AC3E}">
        <p14:creationId xmlns:p14="http://schemas.microsoft.com/office/powerpoint/2010/main" val="171217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Tour-Based Model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522754"/>
            <a:ext cx="10667035" cy="4449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8663"/>
              </a:buClr>
              <a:buSzPct val="85000"/>
              <a:buFont typeface="Wingdings 2" panose="05020102010507070707" pitchFamily="18" charset="2"/>
              <a:buChar char="®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8663"/>
              </a:buClr>
              <a:buSzPct val="95000"/>
              <a:buFont typeface="Wingdings 2" panose="05020102010507070707" pitchFamily="18" charset="2"/>
              <a:buChar char="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sz="3200" cap="all" dirty="0">
                <a:solidFill>
                  <a:srgbClr val="008663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Not a Full Activity-Based Model? </a:t>
            </a:r>
          </a:p>
          <a:p>
            <a:pPr marL="0" indent="0">
              <a:buNone/>
            </a:pPr>
            <a:r>
              <a:rPr lang="en-US" dirty="0"/>
              <a:t>Migration to a full ABM was not a “good fit” for PPACG in the near term primarily due to resource constraints. Factors weighing against near-term implementation of a full ABM included: </a:t>
            </a:r>
          </a:p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Initial Development Cost </a:t>
            </a:r>
            <a:r>
              <a:rPr lang="en-US" sz="2400" dirty="0"/>
              <a:t>– typical model costs $1M to $1.4M </a:t>
            </a:r>
          </a:p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Technical Issues </a:t>
            </a:r>
            <a:r>
              <a:rPr lang="en-US" sz="2400" dirty="0"/>
              <a:t>– run times, greater data requirements, inconsistency of outputs, model accessibility for external users</a:t>
            </a:r>
          </a:p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Staffing and Training </a:t>
            </a:r>
            <a:r>
              <a:rPr lang="en-US" sz="2400" dirty="0"/>
              <a:t>– modeling staff of one, potential for staff turn-over, staff knowledge base</a:t>
            </a:r>
          </a:p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Institutional Issues </a:t>
            </a:r>
            <a:r>
              <a:rPr lang="en-US" sz="2400" dirty="0"/>
              <a:t>– potential sensitivity to changing the status quo</a:t>
            </a: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992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Tour-Based Model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592201"/>
            <a:ext cx="10667035" cy="46679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8663"/>
              </a:buClr>
              <a:buSzPct val="85000"/>
              <a:buFont typeface="Wingdings 2" panose="05020102010507070707" pitchFamily="18" charset="2"/>
              <a:buChar char="®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Wingdings 2" panose="05020102010507070707" pitchFamily="18" charset="2"/>
              <a:buChar char="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8663"/>
              </a:buClr>
              <a:buSzPct val="95000"/>
              <a:buFont typeface="Wingdings 2" panose="05020102010507070707" pitchFamily="18" charset="2"/>
              <a:buChar char="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sz="3200" cap="all" dirty="0">
                <a:solidFill>
                  <a:srgbClr val="008663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Not an ABM, What Then?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tour-based model </a:t>
            </a:r>
            <a:r>
              <a:rPr lang="en-US" dirty="0"/>
              <a:t>offered PPACG a “right-sized”, incremental step toward ABM functionality. Cost effective development of the new model was accomplished by: </a:t>
            </a:r>
          </a:p>
          <a:p>
            <a:pPr marL="0" indent="0">
              <a:spcBef>
                <a:spcPts val="0"/>
              </a:spcBef>
              <a:buNone/>
            </a:pPr>
            <a:endParaRPr lang="en-US" sz="1100" b="1" dirty="0">
              <a:solidFill>
                <a:srgbClr val="636467"/>
              </a:solidFill>
            </a:endParaRPr>
          </a:p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Leveraging resources </a:t>
            </a:r>
            <a:r>
              <a:rPr lang="en-US" sz="2400" dirty="0"/>
              <a:t>– funding and agency staff resources</a:t>
            </a:r>
          </a:p>
          <a:p>
            <a:r>
              <a:rPr lang="en-US" sz="2400" dirty="0"/>
              <a:t>Using a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blended team </a:t>
            </a:r>
            <a:r>
              <a:rPr lang="en-US" sz="2400" dirty="0"/>
              <a:t>– to staff and expedite model development, while building agency staff capability/knowledge base</a:t>
            </a:r>
          </a:p>
          <a:p>
            <a:pPr lvl="0"/>
            <a:r>
              <a:rPr lang="en-US" sz="2400" dirty="0"/>
              <a:t>Preserving</a:t>
            </a:r>
            <a:r>
              <a:rPr lang="en-US" sz="2400" dirty="0">
                <a:solidFill>
                  <a:srgbClr val="636467"/>
                </a:solidFill>
              </a:rPr>
              <a:t>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model compatibility/continuity </a:t>
            </a:r>
            <a:r>
              <a:rPr lang="en-US" sz="2400" dirty="0"/>
              <a:t>– networks </a:t>
            </a:r>
            <a:br>
              <a:rPr lang="en-US" sz="2400" dirty="0"/>
            </a:br>
            <a:r>
              <a:rPr lang="en-US" sz="2400" dirty="0"/>
              <a:t>and zonal data were updated concurrently for the two models</a:t>
            </a:r>
          </a:p>
          <a:p>
            <a:pPr lvl="0"/>
            <a:r>
              <a:rPr lang="en-US" sz="2400" dirty="0"/>
              <a:t>Developing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comprehensive documentation</a:t>
            </a:r>
            <a:r>
              <a:rPr lang="en-US" sz="2400" b="1" dirty="0">
                <a:solidFill>
                  <a:srgbClr val="636467"/>
                </a:solidFill>
              </a:rPr>
              <a:t> </a:t>
            </a:r>
            <a:r>
              <a:rPr lang="en-US" sz="2400" dirty="0"/>
              <a:t>– technical methodology report, training materials, and user guide </a:t>
            </a:r>
          </a:p>
        </p:txBody>
      </p:sp>
    </p:spTree>
    <p:extLst>
      <p:ext uri="{BB962C8B-B14F-4D97-AF65-F5344CB8AC3E}">
        <p14:creationId xmlns:p14="http://schemas.microsoft.com/office/powerpoint/2010/main" val="351950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Development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5743"/>
            <a:ext cx="10269511" cy="40805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200" cap="all" dirty="0">
                <a:solidFill>
                  <a:srgbClr val="008663"/>
                </a:solidFill>
                <a:latin typeface="Century Gothic" panose="020B0502020202020204" pitchFamily="34" charset="0"/>
              </a:rPr>
              <a:t>Following A Different Path</a:t>
            </a:r>
          </a:p>
          <a:p>
            <a:pPr marL="0" lvl="0" indent="0">
              <a:buNone/>
            </a:pPr>
            <a:r>
              <a:rPr lang="en-US" dirty="0"/>
              <a:t>Rather than upfront development or “transfer and refine” implementation, PPACG chose to use an </a:t>
            </a:r>
            <a:r>
              <a:rPr lang="en-US" b="1" dirty="0">
                <a:solidFill>
                  <a:srgbClr val="636467"/>
                </a:solidFill>
              </a:rPr>
              <a:t>adapted incremental implementation approach</a:t>
            </a:r>
            <a:r>
              <a:rPr lang="en-US" dirty="0">
                <a:solidFill>
                  <a:srgbClr val="636467"/>
                </a:solidFill>
              </a:rPr>
              <a:t>: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000" dirty="0">
              <a:solidFill>
                <a:srgbClr val="636467"/>
              </a:solidFill>
            </a:endParaRPr>
          </a:p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First step </a:t>
            </a:r>
            <a:r>
              <a:rPr lang="en-US" sz="2400" dirty="0"/>
              <a:t>in path to a full ABM </a:t>
            </a:r>
            <a:r>
              <a:rPr lang="en-US" sz="2400" dirty="0">
                <a:solidFill>
                  <a:prstClr val="black"/>
                </a:solidFill>
              </a:rPr>
              <a:t>– </a:t>
            </a:r>
            <a:endParaRPr lang="en-US" sz="2400" dirty="0"/>
          </a:p>
          <a:p>
            <a:pPr lvl="0"/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Built on current trips-based model structure and software platform </a:t>
            </a:r>
            <a:r>
              <a:rPr lang="en-US" sz="2400" dirty="0"/>
              <a:t>to facilitate transition to new model. </a:t>
            </a:r>
          </a:p>
          <a:p>
            <a:pPr lvl="0"/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Developed in parallel </a:t>
            </a:r>
            <a:r>
              <a:rPr lang="en-US" sz="2400" dirty="0"/>
              <a:t>– the trips-based model was maintained as the “official model” to support transition and external users.</a:t>
            </a:r>
          </a:p>
          <a:p>
            <a:pPr lvl="0"/>
            <a:r>
              <a:rPr lang="en-US" sz="2400" dirty="0"/>
              <a:t>Both models used the 2010 Front Range CO household travel survey.</a:t>
            </a:r>
          </a:p>
        </p:txBody>
      </p:sp>
    </p:spTree>
    <p:extLst>
      <p:ext uri="{BB962C8B-B14F-4D97-AF65-F5344CB8AC3E}">
        <p14:creationId xmlns:p14="http://schemas.microsoft.com/office/powerpoint/2010/main" val="814437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Tour-Based Model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574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3500" cap="all" dirty="0">
                <a:solidFill>
                  <a:srgbClr val="008663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Tour-Based Model: </a:t>
            </a:r>
          </a:p>
          <a:p>
            <a:pPr lvl="0">
              <a:spcAft>
                <a:spcPts val="1200"/>
              </a:spcAft>
              <a:buFont typeface="Wingdings 2" panose="05020102010507070707" pitchFamily="18" charset="2"/>
              <a:buChar char=""/>
              <a:tabLst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Retains current software </a:t>
            </a:r>
            <a:r>
              <a:rPr lang="en-US" dirty="0"/>
              <a:t>– implements a tour-based add-on </a:t>
            </a:r>
            <a:br>
              <a:rPr lang="en-US" dirty="0"/>
            </a:br>
            <a:r>
              <a:rPr lang="en-US" dirty="0"/>
              <a:t>module (VISEM); only synthetic population generation (PopGen2) </a:t>
            </a:r>
            <a:br>
              <a:rPr lang="en-US" dirty="0"/>
            </a:br>
            <a:r>
              <a:rPr lang="en-US" dirty="0"/>
              <a:t>is an external data/process. A combination of python scripts and </a:t>
            </a:r>
            <a:br>
              <a:rPr lang="en-US" dirty="0"/>
            </a:br>
            <a:r>
              <a:rPr lang="en-US" dirty="0"/>
              <a:t>built-in procedures are used, all within VISUM.</a:t>
            </a:r>
          </a:p>
          <a:p>
            <a:pPr lvl="0">
              <a:spcAft>
                <a:spcPts val="1200"/>
              </a:spcAft>
              <a:buFont typeface="Wingdings 2" panose="05020102010507070707" pitchFamily="18" charset="2"/>
              <a:buChar char=""/>
              <a:tabLst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Focuses on essential upgrade </a:t>
            </a:r>
            <a:r>
              <a:rPr lang="en-US" dirty="0"/>
              <a:t>– addition of tour generation model. </a:t>
            </a:r>
          </a:p>
          <a:p>
            <a:pPr>
              <a:spcAft>
                <a:spcPts val="1200"/>
              </a:spcAft>
              <a:buFont typeface="Wingdings 2" panose="05020102010507070707" pitchFamily="18" charset="2"/>
              <a:buChar char="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Retains some trips-based model components </a:t>
            </a:r>
            <a:r>
              <a:rPr lang="en-US" dirty="0"/>
              <a:t>– distribution parameters, mode choice coefficients, transit skimming and assignment, truck model and trip assignment were adapted and retained.</a:t>
            </a:r>
          </a:p>
          <a:p>
            <a:pPr>
              <a:spcAft>
                <a:spcPts val="1200"/>
              </a:spcAft>
              <a:buFont typeface="Wingdings 2" panose="05020102010507070707" pitchFamily="18" charset="2"/>
              <a:buChar char=""/>
              <a:tabLst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Uses matrix operations</a:t>
            </a:r>
            <a:r>
              <a:rPr lang="en-US" b="1" dirty="0">
                <a:solidFill>
                  <a:srgbClr val="636467"/>
                </a:solidFill>
              </a:rPr>
              <a:t> </a:t>
            </a:r>
            <a:r>
              <a:rPr lang="en-US" dirty="0"/>
              <a:t>to convert retained components to </a:t>
            </a:r>
            <a:br>
              <a:rPr lang="en-US" dirty="0"/>
            </a:br>
            <a:r>
              <a:rPr lang="en-US" dirty="0"/>
              <a:t>tour-based format. </a:t>
            </a:r>
          </a:p>
        </p:txBody>
      </p:sp>
    </p:spTree>
    <p:extLst>
      <p:ext uri="{BB962C8B-B14F-4D97-AF65-F5344CB8AC3E}">
        <p14:creationId xmlns:p14="http://schemas.microsoft.com/office/powerpoint/2010/main" val="3353646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453" y="439975"/>
            <a:ext cx="11014436" cy="5355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buClr>
                <a:srgbClr val="008663"/>
              </a:buClr>
              <a:buSzPct val="85000"/>
            </a:pPr>
            <a:r>
              <a:rPr lang="en-US" sz="3200" cap="all" dirty="0">
                <a:solidFill>
                  <a:srgbClr val="008663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Tour-Based Model – Overview of Methodology </a:t>
            </a:r>
            <a:endParaRPr lang="en-US" sz="3200" dirty="0">
              <a:solidFill>
                <a:srgbClr val="008663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22453" y="1037982"/>
            <a:ext cx="9843663" cy="49710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Disaggregate simulation-based tour generation is combined </a:t>
            </a:r>
            <a:br>
              <a:rPr lang="en-US" sz="2400" dirty="0"/>
            </a:br>
            <a:r>
              <a:rPr lang="en-US" sz="2400" dirty="0"/>
              <a:t>with aggregate tour-based destination and mode choice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47757" y="1928491"/>
            <a:ext cx="7393054" cy="4142995"/>
            <a:chOff x="1581125" y="1981615"/>
            <a:chExt cx="7632305" cy="4080519"/>
          </a:xfrm>
        </p:grpSpPr>
        <p:sp>
          <p:nvSpPr>
            <p:cNvPr id="16" name="Flowchart: Process 15"/>
            <p:cNvSpPr/>
            <p:nvPr/>
          </p:nvSpPr>
          <p:spPr>
            <a:xfrm>
              <a:off x="1690992" y="1994288"/>
              <a:ext cx="2640825" cy="705733"/>
            </a:xfrm>
            <a:prstGeom prst="flowChartProcess">
              <a:avLst/>
            </a:prstGeom>
            <a:solidFill>
              <a:srgbClr val="008663"/>
            </a:solidFill>
            <a:ln w="9525" cap="flat" cmpd="sng" algn="ctr">
              <a:solidFill>
                <a:srgbClr val="008663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B34"/>
                </a:buClr>
                <a:buSzTx/>
                <a:buFontTx/>
                <a:buNone/>
                <a:tabLst/>
                <a:defRPr/>
              </a:pPr>
              <a:r>
                <a:rPr kumimoji="0" lang="en-US" sz="180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Synthetic Population (PopGen2)</a:t>
              </a:r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5071506" y="1981615"/>
              <a:ext cx="3603328" cy="718406"/>
            </a:xfrm>
            <a:prstGeom prst="flowChartProcess">
              <a:avLst/>
            </a:prstGeom>
            <a:solidFill>
              <a:schemeClr val="bg2"/>
            </a:solidFill>
            <a:ln w="9525" cap="flat" cmpd="sng" algn="ctr">
              <a:solidFill>
                <a:srgbClr val="636467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B34"/>
                </a:buClr>
                <a:buSzTx/>
                <a:buFontTx/>
                <a:buNone/>
                <a:tabLst/>
                <a:defRPr/>
              </a:pPr>
              <a:r>
                <a:rPr kumimoji="0" lang="en-US" sz="18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Disaggregate person level </a:t>
              </a:r>
              <a:r>
                <a:rPr lang="en-US" kern="0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kumimoji="0" lang="en-US" sz="18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our frequency choice</a:t>
              </a:r>
              <a:endParaRPr lang="en-US" kern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lowchart: Process 17"/>
            <p:cNvSpPr/>
            <p:nvPr/>
          </p:nvSpPr>
          <p:spPr>
            <a:xfrm>
              <a:off x="4532910" y="3187824"/>
              <a:ext cx="4680520" cy="648072"/>
            </a:xfrm>
            <a:prstGeom prst="flowChartProcess">
              <a:avLst/>
            </a:prstGeom>
            <a:solidFill>
              <a:schemeClr val="bg2"/>
            </a:solidFill>
            <a:ln w="9525" cap="flat" cmpd="sng" algn="ctr">
              <a:solidFill>
                <a:srgbClr val="636467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B34"/>
                </a:buClr>
                <a:buSzTx/>
                <a:buFontTx/>
                <a:buNone/>
                <a:tabLst/>
                <a:defRPr/>
              </a:pPr>
              <a:r>
                <a:rPr kumimoji="0" lang="en-US" sz="18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Tour type / stop frequency choice at zone level by person type</a:t>
              </a:r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4568914" y="4329866"/>
              <a:ext cx="4608512" cy="615716"/>
            </a:xfrm>
            <a:prstGeom prst="flowChartProcess">
              <a:avLst/>
            </a:prstGeom>
            <a:solidFill>
              <a:schemeClr val="bg2"/>
            </a:solidFill>
            <a:ln w="9525" cap="flat" cmpd="sng" algn="ctr">
              <a:solidFill>
                <a:srgbClr val="636467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B34"/>
                </a:buClr>
                <a:buSzTx/>
                <a:buFontTx/>
                <a:buNone/>
                <a:tabLst/>
                <a:defRPr/>
              </a:pPr>
              <a:r>
                <a:rPr kumimoji="0" lang="en-US" sz="18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Aggregate destination/mode choice by person/tour type</a:t>
              </a:r>
            </a:p>
          </p:txBody>
        </p:sp>
        <p:sp>
          <p:nvSpPr>
            <p:cNvPr id="20" name="Right Arrow 19"/>
            <p:cNvSpPr/>
            <p:nvPr/>
          </p:nvSpPr>
          <p:spPr>
            <a:xfrm rot="1043459">
              <a:off x="4417435" y="2152961"/>
              <a:ext cx="576064" cy="360040"/>
            </a:xfrm>
            <a:prstGeom prst="rightArrow">
              <a:avLst/>
            </a:prstGeom>
            <a:solidFill>
              <a:srgbClr val="008663"/>
            </a:solidFill>
            <a:ln w="9525" cap="flat" cmpd="sng" algn="ctr">
              <a:solidFill>
                <a:srgbClr val="008663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285750" marR="0" lvl="0" indent="-28575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B34"/>
                </a:buClr>
                <a:buSzTx/>
                <a:buFont typeface="Wingdings 3" pitchFamily="18" charset="2"/>
                <a:buChar char="´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636467"/>
                </a:solidFill>
                <a:effectLst/>
                <a:uLnTx/>
                <a:uFillTx/>
                <a:latin typeface="AvenirNext LT Pro Regular"/>
                <a:ea typeface="+mn-ea"/>
                <a:cs typeface="+mn-cs"/>
              </a:endParaRP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6721157" y="2728072"/>
              <a:ext cx="304026" cy="432048"/>
            </a:xfrm>
            <a:prstGeom prst="downArrow">
              <a:avLst/>
            </a:prstGeom>
            <a:solidFill>
              <a:schemeClr val="bg2"/>
            </a:solidFill>
            <a:ln w="9525" cap="flat" cmpd="sng" algn="ctr">
              <a:solidFill>
                <a:srgbClr val="757679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285750" marR="0" lvl="0" indent="-28575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B34"/>
                </a:buClr>
                <a:buSzTx/>
                <a:buFont typeface="Wingdings 3" pitchFamily="18" charset="2"/>
                <a:buChar char="´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636467"/>
                </a:solidFill>
                <a:effectLst/>
                <a:uLnTx/>
                <a:uFillTx/>
                <a:latin typeface="AvenirNext LT Pro Regular"/>
                <a:ea typeface="+mn-ea"/>
                <a:cs typeface="+mn-cs"/>
              </a:endParaRPr>
            </a:p>
          </p:txBody>
        </p:sp>
        <p:sp>
          <p:nvSpPr>
            <p:cNvPr id="22" name="Down Arrow 21"/>
            <p:cNvSpPr/>
            <p:nvPr/>
          </p:nvSpPr>
          <p:spPr>
            <a:xfrm>
              <a:off x="6721157" y="3871311"/>
              <a:ext cx="304026" cy="432048"/>
            </a:xfrm>
            <a:prstGeom prst="downArrow">
              <a:avLst/>
            </a:prstGeom>
            <a:gradFill rotWithShape="1">
              <a:gsLst>
                <a:gs pos="0">
                  <a:srgbClr val="636467">
                    <a:tint val="50000"/>
                    <a:satMod val="300000"/>
                  </a:srgbClr>
                </a:gs>
                <a:gs pos="35000">
                  <a:srgbClr val="636467">
                    <a:tint val="37000"/>
                    <a:satMod val="300000"/>
                  </a:srgbClr>
                </a:gs>
                <a:gs pos="100000">
                  <a:srgbClr val="636467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757679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285750" marR="0" lvl="0" indent="-28575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B34"/>
                </a:buClr>
                <a:buSzTx/>
                <a:buFont typeface="Wingdings 3" pitchFamily="18" charset="2"/>
                <a:buChar char="´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636467"/>
                </a:solidFill>
                <a:effectLst/>
                <a:uLnTx/>
                <a:uFillTx/>
                <a:latin typeface="AvenirNext LT Pro Regular"/>
                <a:ea typeface="+mn-ea"/>
                <a:cs typeface="+mn-cs"/>
              </a:endParaRPr>
            </a:p>
          </p:txBody>
        </p:sp>
        <p:sp>
          <p:nvSpPr>
            <p:cNvPr id="25" name="Flowchart: Process 24"/>
            <p:cNvSpPr/>
            <p:nvPr/>
          </p:nvSpPr>
          <p:spPr>
            <a:xfrm>
              <a:off x="4567949" y="5430538"/>
              <a:ext cx="4608512" cy="631596"/>
            </a:xfrm>
            <a:prstGeom prst="flowChartProcess">
              <a:avLst/>
            </a:prstGeom>
            <a:solidFill>
              <a:schemeClr val="bg2"/>
            </a:solidFill>
            <a:ln w="9525" cap="flat" cmpd="sng" algn="ctr">
              <a:solidFill>
                <a:srgbClr val="636467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B34"/>
                </a:buClr>
                <a:buSzTx/>
                <a:buFontTx/>
                <a:buNone/>
                <a:tabLst/>
                <a:defRPr/>
              </a:pPr>
              <a:r>
                <a:rPr kumimoji="0" lang="en-US" sz="18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venirNext LT Pro Regular"/>
                </a:rPr>
                <a:t>Work based </a:t>
              </a:r>
              <a:r>
                <a:rPr kumimoji="0" lang="en-US" sz="18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sub-tour</a:t>
              </a:r>
              <a:r>
                <a:rPr kumimoji="0" lang="en-US" sz="18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venirNext LT Pro Regular"/>
                </a:rPr>
                <a:t> using work destination as control total</a:t>
              </a:r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6720192" y="4972036"/>
              <a:ext cx="304026" cy="432048"/>
            </a:xfrm>
            <a:prstGeom prst="downArrow">
              <a:avLst/>
            </a:prstGeom>
            <a:gradFill rotWithShape="1">
              <a:gsLst>
                <a:gs pos="0">
                  <a:srgbClr val="636467">
                    <a:tint val="50000"/>
                    <a:satMod val="300000"/>
                  </a:srgbClr>
                </a:gs>
                <a:gs pos="35000">
                  <a:srgbClr val="636467">
                    <a:tint val="37000"/>
                    <a:satMod val="300000"/>
                  </a:srgbClr>
                </a:gs>
                <a:gs pos="100000">
                  <a:srgbClr val="636467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757679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285750" marR="0" lvl="0" indent="-28575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1B34"/>
                </a:buClr>
                <a:buSzTx/>
                <a:buFont typeface="Wingdings 3" pitchFamily="18" charset="2"/>
                <a:buChar char="´"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636467"/>
                </a:solidFill>
                <a:effectLst/>
                <a:uLnTx/>
                <a:uFillTx/>
                <a:latin typeface="AvenirNext LT Pro Regular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81125" y="2937680"/>
              <a:ext cx="286056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866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Number of work-based sub-tours constrained to work destinations 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38199" y="6355829"/>
            <a:ext cx="56409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cap="all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Tour-based model- synthetic population-</a:t>
            </a:r>
            <a:r>
              <a:rPr lang="en-US" sz="1050" cap="all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legacy trips-based model </a:t>
            </a:r>
            <a:endParaRPr lang="en-US" sz="1050" cap="all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4556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5725</TotalTime>
  <Words>731</Words>
  <Application>Microsoft Office PowerPoint</Application>
  <PresentationFormat>Widescreen</PresentationFormat>
  <Paragraphs>104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AvenirNext LT Pro Regular</vt:lpstr>
      <vt:lpstr>Calibri</vt:lpstr>
      <vt:lpstr>Century Gothic</vt:lpstr>
      <vt:lpstr>Times New Roman</vt:lpstr>
      <vt:lpstr>Wingdings 2</vt:lpstr>
      <vt:lpstr>Wingdings 3</vt:lpstr>
      <vt:lpstr>Custom Design</vt:lpstr>
      <vt:lpstr>1_Custom Design</vt:lpstr>
      <vt:lpstr>A Comparison of Updated Four-Step Model to New Tour-Based Model</vt:lpstr>
      <vt:lpstr>Outline</vt:lpstr>
      <vt:lpstr>2016 Modeling Suite Updates</vt:lpstr>
      <vt:lpstr>Tour-Based Model</vt:lpstr>
      <vt:lpstr>Tour-Based Model</vt:lpstr>
      <vt:lpstr>Tour-Based Model</vt:lpstr>
      <vt:lpstr>Model Development Approach</vt:lpstr>
      <vt:lpstr>Tour-Based Model Structure</vt:lpstr>
      <vt:lpstr>PowerPoint Presentation</vt:lpstr>
      <vt:lpstr>Tour-Based Model Components</vt:lpstr>
      <vt:lpstr>Four-Step Model Validation </vt:lpstr>
      <vt:lpstr>Tour-Based Model – Model Validation</vt:lpstr>
      <vt:lpstr>Tour-Based Model – Facts &amp; Dimensions</vt:lpstr>
      <vt:lpstr>Next Steps</vt:lpstr>
      <vt:lpstr>Questions?</vt:lpstr>
    </vt:vector>
  </TitlesOfParts>
  <Company>Wilson &amp; Company, Engineers &amp; Architects,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Lupa</dc:creator>
  <cp:lastModifiedBy>Lupa, Mary</cp:lastModifiedBy>
  <cp:revision>278</cp:revision>
  <cp:lastPrinted>2019-05-10T23:11:59Z</cp:lastPrinted>
  <dcterms:created xsi:type="dcterms:W3CDTF">2017-04-11T16:18:55Z</dcterms:created>
  <dcterms:modified xsi:type="dcterms:W3CDTF">2019-05-21T20:57:04Z</dcterms:modified>
</cp:coreProperties>
</file>